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6"/>
  </p:notesMasterIdLst>
  <p:handoutMasterIdLst>
    <p:handoutMasterId r:id="rId17"/>
  </p:handoutMasterIdLst>
  <p:sldIdLst>
    <p:sldId id="256" r:id="rId2"/>
    <p:sldId id="897" r:id="rId3"/>
    <p:sldId id="264" r:id="rId4"/>
    <p:sldId id="894" r:id="rId5"/>
    <p:sldId id="896" r:id="rId6"/>
    <p:sldId id="265" r:id="rId7"/>
    <p:sldId id="267" r:id="rId8"/>
    <p:sldId id="269" r:id="rId9"/>
    <p:sldId id="270" r:id="rId10"/>
    <p:sldId id="273" r:id="rId11"/>
    <p:sldId id="275" r:id="rId12"/>
    <p:sldId id="882" r:id="rId13"/>
    <p:sldId id="883" r:id="rId14"/>
    <p:sldId id="890" r:id="rId15"/>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2756">
          <p15:clr>
            <a:srgbClr val="A4A3A4"/>
          </p15:clr>
        </p15:guide>
        <p15:guide id="3" orient="horz" pos="3779">
          <p15:clr>
            <a:srgbClr val="A4A3A4"/>
          </p15:clr>
        </p15:guide>
        <p15:guide id="4" pos="29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7B"/>
    <a:srgbClr val="8AAEC4"/>
    <a:srgbClr val="E64162"/>
    <a:srgbClr val="F2A0B0"/>
    <a:srgbClr val="BBD0C8"/>
    <a:srgbClr val="78A292"/>
    <a:srgbClr val="FFD961"/>
    <a:srgbClr val="FDC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4632" autoAdjust="0"/>
  </p:normalViewPr>
  <p:slideViewPr>
    <p:cSldViewPr>
      <p:cViewPr varScale="1">
        <p:scale>
          <a:sx n="108" d="100"/>
          <a:sy n="108" d="100"/>
        </p:scale>
        <p:origin x="2010" y="96"/>
      </p:cViewPr>
      <p:guideLst>
        <p:guide orient="horz" pos="2160"/>
        <p:guide orient="horz" pos="2756"/>
        <p:guide orient="horz" pos="3779"/>
        <p:guide pos="29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47" d="100"/>
          <a:sy n="47" d="100"/>
        </p:scale>
        <p:origin x="-27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fr-FR"/>
          </a:p>
        </p:txBody>
      </p:sp>
      <p:sp>
        <p:nvSpPr>
          <p:cNvPr id="471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350A9648-9D93-41D5-A720-46A0D73F5CD4}" type="datetimeFigureOut">
              <a:rPr lang="fr-FR"/>
              <a:pPr/>
              <a:t>20/07/2020</a:t>
            </a:fld>
            <a:endParaRPr lang="fr-FR"/>
          </a:p>
        </p:txBody>
      </p:sp>
      <p:sp>
        <p:nvSpPr>
          <p:cNvPr id="4710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fr-FR"/>
          </a:p>
        </p:txBody>
      </p:sp>
      <p:sp>
        <p:nvSpPr>
          <p:cNvPr id="4710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E608BB5-AC86-4A52-9D6D-44A5CBD8CC8E}" type="slidenum">
              <a:rPr lang="fr-FR"/>
              <a:pPr/>
              <a:t>‹N°›</a:t>
            </a:fld>
            <a:endParaRPr lang="fr-FR"/>
          </a:p>
        </p:txBody>
      </p:sp>
    </p:spTree>
    <p:extLst>
      <p:ext uri="{BB962C8B-B14F-4D97-AF65-F5344CB8AC3E}">
        <p14:creationId xmlns:p14="http://schemas.microsoft.com/office/powerpoint/2010/main" val="230698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228BB8A-CA9E-483F-83D8-3CDBF3F2C349}" type="datetimeFigureOut">
              <a:rPr lang="fr-FR"/>
              <a:pPr/>
              <a:t>20/07/2020</a:t>
            </a:fld>
            <a:endParaRPr lang="fr-FR"/>
          </a:p>
        </p:txBody>
      </p:sp>
      <p:sp>
        <p:nvSpPr>
          <p:cNvPr id="4" name="Espace réservé de l'image des diapositives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31CF382-B56A-4A31-8948-4086F3587A8C}" type="slidenum">
              <a:rPr lang="fr-FR"/>
              <a:pPr/>
              <a:t>‹N°›</a:t>
            </a:fld>
            <a:endParaRPr lang="fr-FR"/>
          </a:p>
        </p:txBody>
      </p:sp>
    </p:spTree>
    <p:extLst>
      <p:ext uri="{BB962C8B-B14F-4D97-AF65-F5344CB8AC3E}">
        <p14:creationId xmlns:p14="http://schemas.microsoft.com/office/powerpoint/2010/main" val="655185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3">
            <a:extLst>
              <a:ext uri="{FF2B5EF4-FFF2-40B4-BE49-F238E27FC236}">
                <a16:creationId xmlns:a16="http://schemas.microsoft.com/office/drawing/2014/main" id="{AAAB5F59-3218-4FB0-B10F-BDD43A1B2F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81E399-A4DD-4811-8715-9FD03B22EE57}" type="slidenum">
              <a:rPr lang="en-US" altLang="fr-FR" smtClean="0">
                <a:latin typeface="Calibri" panose="020F0502020204030204" pitchFamily="34" charset="0"/>
              </a:rPr>
              <a:pPr/>
              <a:t>12</a:t>
            </a:fld>
            <a:endParaRPr lang="en-US" altLang="fr-FR">
              <a:latin typeface="Calibri" panose="020F0502020204030204" pitchFamily="34" charset="0"/>
            </a:endParaRPr>
          </a:p>
        </p:txBody>
      </p:sp>
      <p:sp>
        <p:nvSpPr>
          <p:cNvPr id="122883" name="Rectangle 2">
            <a:extLst>
              <a:ext uri="{FF2B5EF4-FFF2-40B4-BE49-F238E27FC236}">
                <a16:creationId xmlns:a16="http://schemas.microsoft.com/office/drawing/2014/main" id="{E7925DE8-39A8-438D-9BE6-33B000A4B16B}"/>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Espace réservé des commentaires 4">
            <a:extLst>
              <a:ext uri="{FF2B5EF4-FFF2-40B4-BE49-F238E27FC236}">
                <a16:creationId xmlns:a16="http://schemas.microsoft.com/office/drawing/2014/main" id="{242E6924-338D-46D7-BABB-2378C88A0601}"/>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3">
            <a:extLst>
              <a:ext uri="{FF2B5EF4-FFF2-40B4-BE49-F238E27FC236}">
                <a16:creationId xmlns:a16="http://schemas.microsoft.com/office/drawing/2014/main" id="{E59497FE-E555-4D8F-8260-9522E71B22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2F849B-EB20-47DA-AE0B-A303C9E8E696}" type="slidenum">
              <a:rPr lang="en-US" altLang="fr-FR" smtClean="0">
                <a:latin typeface="Calibri" panose="020F0502020204030204" pitchFamily="34" charset="0"/>
              </a:rPr>
              <a:pPr/>
              <a:t>13</a:t>
            </a:fld>
            <a:endParaRPr lang="en-US" altLang="fr-FR">
              <a:latin typeface="Calibri" panose="020F0502020204030204" pitchFamily="34" charset="0"/>
            </a:endParaRPr>
          </a:p>
        </p:txBody>
      </p:sp>
      <p:sp>
        <p:nvSpPr>
          <p:cNvPr id="124931" name="Rectangle 2">
            <a:extLst>
              <a:ext uri="{FF2B5EF4-FFF2-40B4-BE49-F238E27FC236}">
                <a16:creationId xmlns:a16="http://schemas.microsoft.com/office/drawing/2014/main" id="{F95B8D97-93C4-459B-9EA1-E07F8A834EEE}"/>
              </a:ext>
            </a:extLst>
          </p:cNvPr>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Rectangle 18"/>
          <p:cNvSpPr/>
          <p:nvPr userDrawn="1"/>
        </p:nvSpPr>
        <p:spPr>
          <a:xfrm>
            <a:off x="6732588" y="5013325"/>
            <a:ext cx="2411412" cy="981075"/>
          </a:xfrm>
          <a:prstGeom prst="rect">
            <a:avLst/>
          </a:prstGeom>
          <a:gradFill>
            <a:gsLst>
              <a:gs pos="0">
                <a:schemeClr val="bg1">
                  <a:alpha val="0"/>
                </a:schemeClr>
              </a:gs>
              <a:gs pos="3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8"/>
          <p:cNvSpPr>
            <a:spLocks noChangeArrowheads="1"/>
          </p:cNvSpPr>
          <p:nvPr userDrawn="1"/>
        </p:nvSpPr>
        <p:spPr bwMode="auto">
          <a:xfrm>
            <a:off x="6443663" y="5013325"/>
            <a:ext cx="1260475" cy="981075"/>
          </a:xfrm>
          <a:prstGeom prst="rect">
            <a:avLst/>
          </a:prstGeom>
          <a:gradFill rotWithShape="0">
            <a:gsLst>
              <a:gs pos="0">
                <a:schemeClr val="bg1">
                  <a:alpha val="0"/>
                </a:schemeClr>
              </a:gs>
              <a:gs pos="100000">
                <a:schemeClr val="bg1"/>
              </a:gs>
            </a:gsLst>
            <a:lin ang="0" scaled="1"/>
          </a:gradFill>
          <a:ln w="25400" algn="ctr">
            <a:noFill/>
            <a:miter lim="800000"/>
            <a:headEnd/>
            <a:tailEnd/>
          </a:ln>
        </p:spPr>
        <p:txBody>
          <a:bodyPr anchor="ctr"/>
          <a:lstStyle/>
          <a:p>
            <a:pPr algn="ctr" fontAlgn="auto">
              <a:spcBef>
                <a:spcPts val="0"/>
              </a:spcBef>
              <a:spcAft>
                <a:spcPts val="0"/>
              </a:spcAft>
              <a:defRPr/>
            </a:pPr>
            <a:endParaRPr lang="fr-FR">
              <a:solidFill>
                <a:schemeClr val="lt1"/>
              </a:solidFill>
              <a:latin typeface="+mn-lt"/>
              <a:cs typeface="+mn-cs"/>
            </a:endParaRPr>
          </a:p>
        </p:txBody>
      </p:sp>
      <p:sp>
        <p:nvSpPr>
          <p:cNvPr id="13" name="Rectangle 22"/>
          <p:cNvSpPr>
            <a:spLocks noChangeArrowheads="1"/>
          </p:cNvSpPr>
          <p:nvPr userDrawn="1"/>
        </p:nvSpPr>
        <p:spPr bwMode="auto">
          <a:xfrm>
            <a:off x="7943850" y="5013325"/>
            <a:ext cx="1200150" cy="984250"/>
          </a:xfrm>
          <a:prstGeom prst="rect">
            <a:avLst/>
          </a:prstGeom>
          <a:solidFill>
            <a:schemeClr val="bg1"/>
          </a:solidFill>
          <a:ln w="9525">
            <a:noFill/>
            <a:miter lim="800000"/>
            <a:headEnd/>
            <a:tailEnd/>
          </a:ln>
          <a:effectLst/>
        </p:spPr>
        <p:txBody>
          <a:bodyPr wrap="none" anchor="ctr"/>
          <a:lstStyle/>
          <a:p>
            <a:endParaRPr lang="fr-FR"/>
          </a:p>
        </p:txBody>
      </p:sp>
      <p:sp>
        <p:nvSpPr>
          <p:cNvPr id="2" name="Titre 1"/>
          <p:cNvSpPr>
            <a:spLocks noGrp="1"/>
          </p:cNvSpPr>
          <p:nvPr>
            <p:ph type="ctrTitle"/>
          </p:nvPr>
        </p:nvSpPr>
        <p:spPr>
          <a:xfrm>
            <a:off x="468312" y="5085184"/>
            <a:ext cx="6962825" cy="1196953"/>
          </a:xfrm>
          <a:prstGeom prst="rect">
            <a:avLst/>
          </a:prstGeom>
        </p:spPr>
        <p:txBody>
          <a:bodyPr>
            <a:noAutofit/>
          </a:bodyPr>
          <a:lstStyle>
            <a:lvl1pPr>
              <a:lnSpc>
                <a:spcPct val="90000"/>
              </a:lnSpc>
              <a:defRPr sz="3600">
                <a:solidFill>
                  <a:schemeClr val="accent1"/>
                </a:solidFill>
              </a:defRPr>
            </a:lvl1pPr>
          </a:lstStyle>
          <a:p>
            <a:r>
              <a:rPr lang="fr-FR"/>
              <a:t>Modifiez le style du titre</a:t>
            </a:r>
            <a:endParaRPr lang="fr-FR"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38168"/>
            <a:ext cx="1361836" cy="1806656"/>
          </a:xfrm>
          <a:prstGeom prst="rect">
            <a:avLst/>
          </a:prstGeom>
        </p:spPr>
      </p:pic>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16" y="38168"/>
            <a:ext cx="2117773" cy="1806656"/>
          </a:xfrm>
          <a:prstGeom prst="rect">
            <a:avLst/>
          </a:prstGeom>
        </p:spPr>
      </p:pic>
      <p:pic>
        <p:nvPicPr>
          <p:cNvPr id="3" name="Image 2">
            <a:extLst>
              <a:ext uri="{FF2B5EF4-FFF2-40B4-BE49-F238E27FC236}">
                <a16:creationId xmlns:a16="http://schemas.microsoft.com/office/drawing/2014/main" id="{3C5ED6E2-6D9B-4D43-9BBB-2AFA1DC53C2E}"/>
              </a:ext>
            </a:extLst>
          </p:cNvPr>
          <p:cNvPicPr>
            <a:picLocks noChangeAspect="1"/>
          </p:cNvPicPr>
          <p:nvPr userDrawn="1"/>
        </p:nvPicPr>
        <p:blipFill>
          <a:blip r:embed="rId4"/>
          <a:stretch>
            <a:fillRect/>
          </a:stretch>
        </p:blipFill>
        <p:spPr>
          <a:xfrm>
            <a:off x="5724128" y="3640107"/>
            <a:ext cx="2277212" cy="1570587"/>
          </a:xfrm>
          <a:prstGeom prst="rect">
            <a:avLst/>
          </a:prstGeom>
        </p:spPr>
      </p:pic>
      <p:sp>
        <p:nvSpPr>
          <p:cNvPr id="4" name="ZoneTexte 3">
            <a:extLst>
              <a:ext uri="{FF2B5EF4-FFF2-40B4-BE49-F238E27FC236}">
                <a16:creationId xmlns:a16="http://schemas.microsoft.com/office/drawing/2014/main" id="{31751025-2775-48E8-816B-2E268317392D}"/>
              </a:ext>
            </a:extLst>
          </p:cNvPr>
          <p:cNvSpPr txBox="1"/>
          <p:nvPr userDrawn="1"/>
        </p:nvSpPr>
        <p:spPr>
          <a:xfrm>
            <a:off x="1285287" y="2623704"/>
            <a:ext cx="6145850" cy="769441"/>
          </a:xfrm>
          <a:prstGeom prst="rect">
            <a:avLst/>
          </a:prstGeom>
          <a:noFill/>
        </p:spPr>
        <p:txBody>
          <a:bodyPr wrap="none" rtlCol="0">
            <a:spAutoFit/>
          </a:bodyPr>
          <a:lstStyle/>
          <a:p>
            <a:r>
              <a:rPr lang="fr-FR" sz="4400" dirty="0">
                <a:solidFill>
                  <a:srgbClr val="0070C0"/>
                </a:solidFill>
                <a:latin typeface="Times New Roman" panose="02020603050405020304" pitchFamily="18" charset="0"/>
                <a:cs typeface="Times New Roman" panose="02020603050405020304" pitchFamily="18" charset="0"/>
              </a:rPr>
              <a:t>ANALYSE DE RISQUES</a:t>
            </a:r>
          </a:p>
        </p:txBody>
      </p:sp>
      <p:sp>
        <p:nvSpPr>
          <p:cNvPr id="14" name="ZoneTexte 13">
            <a:extLst>
              <a:ext uri="{FF2B5EF4-FFF2-40B4-BE49-F238E27FC236}">
                <a16:creationId xmlns:a16="http://schemas.microsoft.com/office/drawing/2014/main" id="{4EA7FAFD-0AA9-4C22-ACAD-68CB9FD1D198}"/>
              </a:ext>
            </a:extLst>
          </p:cNvPr>
          <p:cNvSpPr txBox="1"/>
          <p:nvPr userDrawn="1"/>
        </p:nvSpPr>
        <p:spPr>
          <a:xfrm>
            <a:off x="796859" y="4064222"/>
            <a:ext cx="4839786" cy="646331"/>
          </a:xfrm>
          <a:prstGeom prst="rect">
            <a:avLst/>
          </a:prstGeom>
          <a:noFill/>
        </p:spPr>
        <p:txBody>
          <a:bodyPr wrap="none" rtlCol="0">
            <a:spAutoFit/>
          </a:bodyPr>
          <a:lstStyle/>
          <a:p>
            <a:r>
              <a:rPr lang="fr-FR" sz="3600" dirty="0">
                <a:latin typeface="Times New Roman" panose="02020603050405020304" pitchFamily="18" charset="0"/>
                <a:cs typeface="Times New Roman" panose="02020603050405020304" pitchFamily="18" charset="0"/>
              </a:rPr>
              <a:t>Utilisation de la méthode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7959" y="1268413"/>
            <a:ext cx="7210425" cy="5040312"/>
          </a:xfrm>
          <a:prstGeom prst="rect">
            <a:avLst/>
          </a:prstGeom>
        </p:spPr>
        <p:txBody>
          <a:bodyPr/>
          <a:lstStyle>
            <a:lvl1pPr algn="just">
              <a:buClr>
                <a:srgbClr val="E64162"/>
              </a:buClr>
              <a:buFont typeface="Wingdings" pitchFamily="2" charset="2"/>
              <a:buChar char="§"/>
              <a:defRPr sz="2500">
                <a:solidFill>
                  <a:schemeClr val="tx1"/>
                </a:solidFill>
                <a:latin typeface="Times New Roman" panose="02020603050405020304" pitchFamily="18" charset="0"/>
                <a:cs typeface="Times New Roman" panose="02020603050405020304" pitchFamily="18" charset="0"/>
              </a:defRPr>
            </a:lvl1pPr>
            <a:lvl2pPr marL="444500" indent="-266700" algn="just">
              <a:defRPr>
                <a:latin typeface="Times New Roman" panose="02020603050405020304" pitchFamily="18" charset="0"/>
                <a:cs typeface="Times New Roman" panose="02020603050405020304" pitchFamily="18" charset="0"/>
              </a:defRPr>
            </a:lvl2pPr>
            <a:lvl3pPr algn="just">
              <a:defRPr>
                <a:latin typeface="Times New Roman" panose="02020603050405020304" pitchFamily="18" charset="0"/>
                <a:cs typeface="Times New Roman" panose="02020603050405020304" pitchFamily="18" charset="0"/>
              </a:defRPr>
            </a:lvl3pPr>
            <a:lvl4pPr algn="just">
              <a:defRPr>
                <a:latin typeface="Times New Roman" panose="02020603050405020304" pitchFamily="18" charset="0"/>
                <a:cs typeface="Times New Roman" panose="02020603050405020304" pitchFamily="18" charset="0"/>
              </a:defRPr>
            </a:lvl4pPr>
            <a:lvl5pPr algn="just">
              <a:defRPr>
                <a:latin typeface="Times New Roman" panose="02020603050405020304" pitchFamily="18" charset="0"/>
                <a:cs typeface="Times New Roman" panose="02020603050405020304" pitchFamily="18"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8035924" y="6309320"/>
            <a:ext cx="784547" cy="365125"/>
          </a:xfrm>
          <a:prstGeom prst="rect">
            <a:avLst/>
          </a:prstGeom>
        </p:spPr>
        <p:txBody>
          <a:bodyPr/>
          <a:lstStyle>
            <a:lvl1pPr>
              <a:defRPr/>
            </a:lvl1pPr>
          </a:lstStyle>
          <a:p>
            <a:fld id="{C7CABDCD-2784-4C31-B1F6-A6C20484192E}" type="slidenum">
              <a:rPr lang="fr-FR"/>
              <a:pPr/>
              <a:t>‹N°›</a:t>
            </a:fld>
            <a:endParaRPr lang="fr-FR"/>
          </a:p>
        </p:txBody>
      </p:sp>
      <p:sp>
        <p:nvSpPr>
          <p:cNvPr id="13" name="Rectangle 12"/>
          <p:cNvSpPr>
            <a:spLocks noChangeArrowheads="1"/>
          </p:cNvSpPr>
          <p:nvPr userDrawn="1"/>
        </p:nvSpPr>
        <p:spPr bwMode="auto">
          <a:xfrm flipV="1">
            <a:off x="683792" y="580069"/>
            <a:ext cx="7488386" cy="45719"/>
          </a:xfrm>
          <a:prstGeom prst="rect">
            <a:avLst/>
          </a:prstGeom>
          <a:solidFill>
            <a:schemeClr val="bg2">
              <a:lumMod val="50000"/>
            </a:schemeClr>
          </a:solidFill>
          <a:ln w="25400" algn="ctr">
            <a:noFill/>
            <a:miter lim="800000"/>
            <a:headEnd/>
            <a:tailEnd/>
          </a:ln>
        </p:spPr>
        <p:txBody>
          <a:bodyPr anchor="ctr"/>
          <a:lstStyle/>
          <a:p>
            <a:pPr algn="ctr"/>
            <a:endParaRPr lang="fr-FR">
              <a:solidFill>
                <a:srgbClr val="FFFFFF"/>
              </a:solidFill>
              <a:latin typeface="Calibri" pitchFamily="34" charset="0"/>
            </a:endParaRPr>
          </a:p>
        </p:txBody>
      </p:sp>
      <p:sp>
        <p:nvSpPr>
          <p:cNvPr id="14" name="Rectangle 13"/>
          <p:cNvSpPr>
            <a:spLocks noChangeArrowheads="1"/>
          </p:cNvSpPr>
          <p:nvPr userDrawn="1"/>
        </p:nvSpPr>
        <p:spPr bwMode="auto">
          <a:xfrm>
            <a:off x="683791" y="1052513"/>
            <a:ext cx="7488387" cy="45719"/>
          </a:xfrm>
          <a:prstGeom prst="rect">
            <a:avLst/>
          </a:prstGeom>
          <a:solidFill>
            <a:schemeClr val="bg2">
              <a:lumMod val="50000"/>
            </a:schemeClr>
          </a:solidFill>
          <a:ln w="25400" algn="ctr">
            <a:noFill/>
            <a:miter lim="800000"/>
            <a:headEnd/>
            <a:tailEnd/>
          </a:ln>
        </p:spPr>
        <p:txBody>
          <a:bodyPr anchor="ctr"/>
          <a:lstStyle/>
          <a:p>
            <a:pPr algn="ctr"/>
            <a:endParaRPr lang="fr-FR">
              <a:solidFill>
                <a:srgbClr val="FFFFFF"/>
              </a:solidFill>
              <a:latin typeface="Calibri" pitchFamily="34" charset="0"/>
            </a:endParaRPr>
          </a:p>
        </p:txBody>
      </p:sp>
      <p:sp>
        <p:nvSpPr>
          <p:cNvPr id="15" name="Titre 1"/>
          <p:cNvSpPr>
            <a:spLocks noGrp="1"/>
          </p:cNvSpPr>
          <p:nvPr>
            <p:ph type="title"/>
          </p:nvPr>
        </p:nvSpPr>
        <p:spPr>
          <a:xfrm>
            <a:off x="683791" y="625788"/>
            <a:ext cx="7488387" cy="474662"/>
          </a:xfrm>
          <a:prstGeom prst="rect">
            <a:avLst/>
          </a:prstGeom>
        </p:spPr>
        <p:txBody>
          <a:bodyPr/>
          <a:lstStyle/>
          <a:p>
            <a:r>
              <a:rPr lang="fr-FR" dirty="0"/>
              <a:t>Modifiez le style du titre</a:t>
            </a:r>
          </a:p>
        </p:txBody>
      </p:sp>
      <p:sp>
        <p:nvSpPr>
          <p:cNvPr id="9" name="Espace réservé de la date 1">
            <a:extLst>
              <a:ext uri="{FF2B5EF4-FFF2-40B4-BE49-F238E27FC236}">
                <a16:creationId xmlns:a16="http://schemas.microsoft.com/office/drawing/2014/main" id="{950FA51A-D63C-4B5F-913D-C41A6BF6EAC2}"/>
              </a:ext>
            </a:extLst>
          </p:cNvPr>
          <p:cNvSpPr>
            <a:spLocks noGrp="1"/>
          </p:cNvSpPr>
          <p:nvPr>
            <p:ph type="dt" sz="half" idx="2"/>
          </p:nvPr>
        </p:nvSpPr>
        <p:spPr>
          <a:xfrm>
            <a:off x="251520" y="6299369"/>
            <a:ext cx="129614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3BC09-931E-4C25-A447-2303B9A154C8}" type="datetimeFigureOut">
              <a:rPr lang="fr-FR" smtClean="0"/>
              <a:t>20/07/2020</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DFF2E710-FE27-40B6-BEF6-A249F85EF6F5}"/>
              </a:ext>
            </a:extLst>
          </p:cNvPr>
          <p:cNvSpPr>
            <a:spLocks noGrp="1"/>
          </p:cNvSpPr>
          <p:nvPr>
            <p:ph type="sldNum" sz="quarter" idx="4"/>
          </p:nvPr>
        </p:nvSpPr>
        <p:spPr>
          <a:xfrm>
            <a:off x="8035924" y="6218362"/>
            <a:ext cx="784547" cy="365125"/>
          </a:xfrm>
          <a:prstGeom prst="rect">
            <a:avLst/>
          </a:prstGeom>
        </p:spPr>
        <p:txBody>
          <a:bodyPr/>
          <a:lstStyle>
            <a:lvl1pPr>
              <a:defRPr sz="1200">
                <a:latin typeface="+mj-lt"/>
              </a:defRPr>
            </a:lvl1pPr>
          </a:lstStyle>
          <a:p>
            <a:fld id="{C7CABDCD-2784-4C31-B1F6-A6C20484192E}" type="slidenum">
              <a:rPr lang="fr-FR" smtClean="0"/>
              <a:pPr/>
              <a:t>‹N°›</a:t>
            </a:fld>
            <a:endParaRPr lang="fr-FR"/>
          </a:p>
        </p:txBody>
      </p:sp>
      <p:sp>
        <p:nvSpPr>
          <p:cNvPr id="2" name="Espace réservé de la date 1">
            <a:extLst>
              <a:ext uri="{FF2B5EF4-FFF2-40B4-BE49-F238E27FC236}">
                <a16:creationId xmlns:a16="http://schemas.microsoft.com/office/drawing/2014/main" id="{4129B85E-2178-493A-9183-C4BB59322809}"/>
              </a:ext>
            </a:extLst>
          </p:cNvPr>
          <p:cNvSpPr>
            <a:spLocks noGrp="1"/>
          </p:cNvSpPr>
          <p:nvPr>
            <p:ph type="dt" sz="half" idx="2"/>
          </p:nvPr>
        </p:nvSpPr>
        <p:spPr>
          <a:xfrm>
            <a:off x="251520" y="6299369"/>
            <a:ext cx="129614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3BC09-931E-4C25-A447-2303B9A154C8}" type="datetimeFigureOut">
              <a:rPr lang="fr-FR" smtClean="0"/>
              <a:t>20/07/2020</a:t>
            </a:fld>
            <a:endParaRPr lang="fr-FR"/>
          </a:p>
        </p:txBody>
      </p:sp>
    </p:spTree>
  </p:cSld>
  <p:clrMap bg1="lt1" tx1="dk1" bg2="lt2" tx2="dk2" accent1="accent1" accent2="accent2" accent3="accent3" accent4="accent4" accent5="accent5" accent6="accent6" hlink="hlink" folHlink="folHlink"/>
  <p:sldLayoutIdLst>
    <p:sldLayoutId id="2147483706" r:id="rId1"/>
    <p:sldLayoutId id="2147483709" r:id="rId2"/>
  </p:sldLayoutIdLst>
  <p:hf hdr="0" ftr="0"/>
  <p:txStyles>
    <p:titleStyle>
      <a:lvl1pPr algn="l" rtl="0" eaLnBrk="1" fontAlgn="base" hangingPunct="1">
        <a:spcBef>
          <a:spcPct val="0"/>
        </a:spcBef>
        <a:spcAft>
          <a:spcPct val="0"/>
        </a:spcAft>
        <a:defRPr sz="2500" b="1" kern="1200">
          <a:solidFill>
            <a:schemeClr val="accent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500" b="1">
          <a:solidFill>
            <a:srgbClr val="FFD961"/>
          </a:solidFill>
          <a:latin typeface="Arial" charset="0"/>
          <a:cs typeface="Arial" charset="0"/>
        </a:defRPr>
      </a:lvl2pPr>
      <a:lvl3pPr algn="l" rtl="0" eaLnBrk="1" fontAlgn="base" hangingPunct="1">
        <a:spcBef>
          <a:spcPct val="0"/>
        </a:spcBef>
        <a:spcAft>
          <a:spcPct val="0"/>
        </a:spcAft>
        <a:defRPr sz="2500" b="1">
          <a:solidFill>
            <a:srgbClr val="FFD961"/>
          </a:solidFill>
          <a:latin typeface="Arial" charset="0"/>
          <a:cs typeface="Arial" charset="0"/>
        </a:defRPr>
      </a:lvl3pPr>
      <a:lvl4pPr algn="l" rtl="0" eaLnBrk="1" fontAlgn="base" hangingPunct="1">
        <a:spcBef>
          <a:spcPct val="0"/>
        </a:spcBef>
        <a:spcAft>
          <a:spcPct val="0"/>
        </a:spcAft>
        <a:defRPr sz="2500" b="1">
          <a:solidFill>
            <a:srgbClr val="FFD961"/>
          </a:solidFill>
          <a:latin typeface="Arial" charset="0"/>
          <a:cs typeface="Arial" charset="0"/>
        </a:defRPr>
      </a:lvl4pPr>
      <a:lvl5pPr algn="l" rtl="0" eaLnBrk="1" fontAlgn="base" hangingPunct="1">
        <a:spcBef>
          <a:spcPct val="0"/>
        </a:spcBef>
        <a:spcAft>
          <a:spcPct val="0"/>
        </a:spcAft>
        <a:defRPr sz="2500" b="1">
          <a:solidFill>
            <a:srgbClr val="FFD961"/>
          </a:solidFill>
          <a:latin typeface="Arial" charset="0"/>
          <a:cs typeface="Arial" charset="0"/>
        </a:defRPr>
      </a:lvl5pPr>
      <a:lvl6pPr marL="457200" algn="l" rtl="0" eaLnBrk="1" fontAlgn="base" hangingPunct="1">
        <a:spcBef>
          <a:spcPct val="0"/>
        </a:spcBef>
        <a:spcAft>
          <a:spcPct val="0"/>
        </a:spcAft>
        <a:defRPr sz="2500" b="1">
          <a:solidFill>
            <a:srgbClr val="E64162"/>
          </a:solidFill>
          <a:latin typeface="Arial" charset="0"/>
          <a:cs typeface="Arial" charset="0"/>
        </a:defRPr>
      </a:lvl6pPr>
      <a:lvl7pPr marL="914400" algn="l" rtl="0" eaLnBrk="1" fontAlgn="base" hangingPunct="1">
        <a:spcBef>
          <a:spcPct val="0"/>
        </a:spcBef>
        <a:spcAft>
          <a:spcPct val="0"/>
        </a:spcAft>
        <a:defRPr sz="2500" b="1">
          <a:solidFill>
            <a:srgbClr val="E64162"/>
          </a:solidFill>
          <a:latin typeface="Arial" charset="0"/>
          <a:cs typeface="Arial" charset="0"/>
        </a:defRPr>
      </a:lvl7pPr>
      <a:lvl8pPr marL="1371600" algn="l" rtl="0" eaLnBrk="1" fontAlgn="base" hangingPunct="1">
        <a:spcBef>
          <a:spcPct val="0"/>
        </a:spcBef>
        <a:spcAft>
          <a:spcPct val="0"/>
        </a:spcAft>
        <a:defRPr sz="2500" b="1">
          <a:solidFill>
            <a:srgbClr val="E64162"/>
          </a:solidFill>
          <a:latin typeface="Arial" charset="0"/>
          <a:cs typeface="Arial" charset="0"/>
        </a:defRPr>
      </a:lvl8pPr>
      <a:lvl9pPr marL="1828800" algn="l" rtl="0" eaLnBrk="1" fontAlgn="base" hangingPunct="1">
        <a:spcBef>
          <a:spcPct val="0"/>
        </a:spcBef>
        <a:spcAft>
          <a:spcPct val="0"/>
        </a:spcAft>
        <a:defRPr sz="2500" b="1">
          <a:solidFill>
            <a:srgbClr val="E64162"/>
          </a:solidFill>
          <a:latin typeface="Arial" charset="0"/>
          <a:cs typeface="Arial" charset="0"/>
        </a:defRPr>
      </a:lvl9pPr>
    </p:titleStyle>
    <p:bodyStyle>
      <a:lvl1pPr marL="180975" indent="-180975" algn="l" rtl="0" eaLnBrk="1" fontAlgn="base" hangingPunct="1">
        <a:spcBef>
          <a:spcPct val="20000"/>
        </a:spcBef>
        <a:spcAft>
          <a:spcPct val="0"/>
        </a:spcAft>
        <a:buClr>
          <a:srgbClr val="F2A0B0"/>
        </a:buClr>
        <a:defRPr sz="2000" b="1" kern="1200">
          <a:solidFill>
            <a:schemeClr val="tx1"/>
          </a:solidFill>
          <a:latin typeface="+mn-lt"/>
          <a:ea typeface="+mn-ea"/>
          <a:cs typeface="+mn-cs"/>
        </a:defRPr>
      </a:lvl1pPr>
      <a:lvl2pPr marL="180975" indent="-180975" algn="l" rtl="0" eaLnBrk="1" fontAlgn="base" hangingPunct="1">
        <a:spcBef>
          <a:spcPct val="20000"/>
        </a:spcBef>
        <a:spcAft>
          <a:spcPct val="0"/>
        </a:spcAft>
        <a:buClr>
          <a:srgbClr val="FFD961"/>
        </a:buClr>
        <a:buFont typeface="Wingdings" pitchFamily="2" charset="2"/>
        <a:buChar char="§"/>
        <a:defRPr kern="1200">
          <a:solidFill>
            <a:schemeClr val="tx1"/>
          </a:solidFill>
          <a:latin typeface="+mn-lt"/>
          <a:ea typeface="+mn-ea"/>
          <a:cs typeface="+mn-cs"/>
        </a:defRPr>
      </a:lvl2pPr>
      <a:lvl3pPr marL="542925" indent="-180975"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895350" indent="-180975"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4pPr>
      <a:lvl5pPr marL="2057400" indent="-981075"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EDC39C-310B-49FB-9E39-4ED60E30DEA7}"/>
              </a:ext>
            </a:extLst>
          </p:cNvPr>
          <p:cNvSpPr>
            <a:spLocks noGrp="1"/>
          </p:cNvSpPr>
          <p:nvPr>
            <p:ph type="ctrTitle"/>
          </p:nvPr>
        </p:nvSpPr>
        <p:spPr/>
        <p:txBody>
          <a:bodyPr/>
          <a:lstStyle/>
          <a:p>
            <a:r>
              <a:rPr lang="fr-FR" dirty="0"/>
              <a:t>Nouvel enjeu des décideurs</a:t>
            </a:r>
          </a:p>
        </p:txBody>
      </p:sp>
    </p:spTree>
    <p:extLst>
      <p:ext uri="{BB962C8B-B14F-4D97-AF65-F5344CB8AC3E}">
        <p14:creationId xmlns:p14="http://schemas.microsoft.com/office/powerpoint/2010/main" val="163050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p:txBody>
          <a:bodyPr/>
          <a:lstStyle/>
          <a:p>
            <a:pPr marL="0" indent="0">
              <a:buNone/>
            </a:pPr>
            <a:r>
              <a:rPr lang="fr-FR" sz="1600" b="0" dirty="0"/>
              <a:t>Objectif : Expliquer comment choisir les traitements appropriés des risques, les planifier et suivre leur mise en œuvre.</a:t>
            </a:r>
          </a:p>
          <a:p>
            <a:r>
              <a:rPr lang="fr-FR" sz="1600" b="0" dirty="0"/>
              <a:t>Présentation du déroulement de l’atelier </a:t>
            </a:r>
          </a:p>
          <a:p>
            <a:r>
              <a:rPr lang="fr-FR" sz="1600" b="0" dirty="0"/>
              <a:t>Mesures pour traiter les risques </a:t>
            </a:r>
          </a:p>
          <a:p>
            <a:r>
              <a:rPr lang="fr-FR" sz="1600" b="0" dirty="0"/>
              <a:t>Suivi des risques</a:t>
            </a:r>
          </a:p>
          <a:p>
            <a:endParaRPr lang="fr-FR" sz="1600" b="0" dirty="0"/>
          </a:p>
          <a:p>
            <a:pPr marL="0" indent="0">
              <a:buNone/>
            </a:pPr>
            <a:r>
              <a:rPr lang="fr-FR" sz="1600" b="0" dirty="0"/>
              <a:t>Le dernier atelier consiste à réaliser une synthèse de l’ensemble des risques                           étudiés en vue de définir une stratégie de traitement du risque. Cette dernière est ensuite déclinée en mesures de sécurité inscrites dans un plan d’amélioration continue. Lors de cet atelier, nous établirons la synthèse des risques résiduels et définissez le cadre de suivi des risques. </a:t>
            </a:r>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10</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Atelier 5 – Traitement du risque (J2-1h30)</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11516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a:xfrm>
            <a:off x="683791" y="1772816"/>
            <a:ext cx="7210425" cy="2448619"/>
          </a:xfrm>
        </p:spPr>
        <p:txBody>
          <a:bodyPr/>
          <a:lstStyle/>
          <a:p>
            <a:pPr marL="0" indent="0">
              <a:buNone/>
            </a:pPr>
            <a:r>
              <a:rPr lang="fr-FR" sz="1600" b="0" dirty="0"/>
              <a:t>Objectif : S’assurer de la bonne appropriation de la logique globale. </a:t>
            </a:r>
          </a:p>
          <a:p>
            <a:r>
              <a:rPr lang="fr-FR" sz="1600" b="0" dirty="0"/>
              <a:t>Mise en pratique des concepts </a:t>
            </a:r>
          </a:p>
          <a:p>
            <a:r>
              <a:rPr lang="fr-FR" sz="1600" b="0" dirty="0"/>
              <a:t>Déroulé des 5 ateliers dans le cadre d’un cas concret </a:t>
            </a:r>
          </a:p>
          <a:p>
            <a:endParaRPr lang="fr-FR" sz="1600" b="0" dirty="0"/>
          </a:p>
          <a:p>
            <a:pPr marL="0" indent="0">
              <a:buNone/>
            </a:pPr>
            <a:r>
              <a:rPr lang="fr-FR" sz="1600" b="0" dirty="0"/>
              <a:t>Cette partie se déroule sur 3 heures pour une formation classique.</a:t>
            </a:r>
          </a:p>
          <a:p>
            <a:pPr marL="0" indent="0">
              <a:buNone/>
            </a:pPr>
            <a:endParaRPr lang="fr-FR" sz="1600" b="0" dirty="0"/>
          </a:p>
          <a:p>
            <a:pPr marL="0" indent="0">
              <a:buNone/>
            </a:pPr>
            <a:endParaRPr lang="fr-FR" sz="1600" b="0" dirty="0"/>
          </a:p>
          <a:p>
            <a:pPr marL="0" indent="0">
              <a:buNone/>
            </a:pPr>
            <a:endParaRPr lang="fr-FR" sz="1600" b="0" dirty="0"/>
          </a:p>
          <a:p>
            <a:pPr marL="0" indent="0">
              <a:buNone/>
            </a:pPr>
            <a:r>
              <a:rPr lang="fr-FR" sz="1600" b="0" dirty="0"/>
              <a:t>A l’issue de cette formation, après s’être approprié la méthode l’apprenant sera en mesure de l’appliquer dans son entreprise ou organisation.</a:t>
            </a:r>
          </a:p>
          <a:p>
            <a:pPr marL="0" indent="0">
              <a:buNone/>
            </a:pPr>
            <a:endParaRPr lang="fr-FR" sz="1600" b="0" dirty="0"/>
          </a:p>
          <a:p>
            <a:pPr marL="0" indent="0">
              <a:buNone/>
            </a:pPr>
            <a:r>
              <a:rPr lang="fr-FR" sz="1600" b="0" dirty="0"/>
              <a:t>N.B. En cas de formation intra-entreprise, cette formation pourra être adaptée au contexte spécifique de l’organisme ou de l’entreprise</a:t>
            </a:r>
          </a:p>
          <a:p>
            <a:pPr marL="0" indent="0">
              <a:buNone/>
            </a:pPr>
            <a:endParaRPr lang="fr-FR" sz="1600" b="0" dirty="0"/>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11</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Étude de cas (J2- 3h)</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257045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Didier\AppData\Local\Microsoft\Windows\INetCache\IE\P7X1LDO4\reunion_cliente1[1].jpg">
            <a:extLst>
              <a:ext uri="{FF2B5EF4-FFF2-40B4-BE49-F238E27FC236}">
                <a16:creationId xmlns:a16="http://schemas.microsoft.com/office/drawing/2014/main" id="{65FACF82-212D-4164-AB90-E5DFAD23C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2636838"/>
            <a:ext cx="34655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2860A3-EF1D-4904-B1B8-60C29E732269}"/>
              </a:ext>
            </a:extLst>
          </p:cNvPr>
          <p:cNvSpPr/>
          <p:nvPr/>
        </p:nvSpPr>
        <p:spPr>
          <a:xfrm>
            <a:off x="2214138" y="4942700"/>
            <a:ext cx="3718774" cy="707886"/>
          </a:xfrm>
          <a:prstGeom prst="rect">
            <a:avLst/>
          </a:prstGeom>
          <a:noFill/>
        </p:spPr>
        <p:txBody>
          <a:bodyPr wrap="none">
            <a:spAutoFit/>
          </a:bodyPr>
          <a:lstStyle/>
          <a:p>
            <a:pPr algn="ctr" eaLnBrk="1" hangingPunct="1">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Tour de Table…</a:t>
            </a:r>
            <a:endPar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endParaRPr>
          </a:p>
        </p:txBody>
      </p:sp>
      <p:sp>
        <p:nvSpPr>
          <p:cNvPr id="7" name="Bulle ronde 6">
            <a:extLst>
              <a:ext uri="{FF2B5EF4-FFF2-40B4-BE49-F238E27FC236}">
                <a16:creationId xmlns:a16="http://schemas.microsoft.com/office/drawing/2014/main" id="{78AF52A4-CF6A-4597-90B7-0B188ED4DC6E}"/>
              </a:ext>
            </a:extLst>
          </p:cNvPr>
          <p:cNvSpPr/>
          <p:nvPr/>
        </p:nvSpPr>
        <p:spPr>
          <a:xfrm>
            <a:off x="3195638" y="1720850"/>
            <a:ext cx="4176712" cy="12954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b="1" dirty="0">
                <a:solidFill>
                  <a:srgbClr val="0070C0"/>
                </a:solidFill>
                <a:latin typeface="Times New Roman" pitchFamily="18" charset="0"/>
                <a:cs typeface="Times New Roman" pitchFamily="18" charset="0"/>
              </a:rPr>
              <a:t>Et </a:t>
            </a:r>
            <a:r>
              <a:rPr lang="en-US" b="1" dirty="0" err="1">
                <a:solidFill>
                  <a:srgbClr val="0070C0"/>
                </a:solidFill>
                <a:latin typeface="Times New Roman" pitchFamily="18" charset="0"/>
                <a:cs typeface="Times New Roman" pitchFamily="18" charset="0"/>
              </a:rPr>
              <a:t>voici</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ce</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que</a:t>
            </a:r>
            <a:r>
              <a:rPr lang="en-US" b="1" dirty="0">
                <a:solidFill>
                  <a:srgbClr val="0070C0"/>
                </a:solidFill>
                <a:latin typeface="Times New Roman" pitchFamily="18" charset="0"/>
                <a:cs typeface="Times New Roman" pitchFamily="18" charset="0"/>
              </a:rPr>
              <a:t> je </a:t>
            </a:r>
            <a:r>
              <a:rPr lang="en-US" b="1" dirty="0" err="1">
                <a:solidFill>
                  <a:srgbClr val="0070C0"/>
                </a:solidFill>
                <a:latin typeface="Times New Roman" pitchFamily="18" charset="0"/>
                <a:cs typeface="Times New Roman" pitchFamily="18" charset="0"/>
              </a:rPr>
              <a:t>veux</a:t>
            </a:r>
            <a:r>
              <a:rPr lang="en-US" b="1" dirty="0">
                <a:solidFill>
                  <a:srgbClr val="0070C0"/>
                </a:solidFill>
                <a:latin typeface="Times New Roman" pitchFamily="18" charset="0"/>
                <a:cs typeface="Times New Roman" pitchFamily="18" charset="0"/>
              </a:rPr>
              <a:t> dire à propos de </a:t>
            </a:r>
            <a:r>
              <a:rPr lang="en-US" b="1" dirty="0" err="1">
                <a:solidFill>
                  <a:srgbClr val="0070C0"/>
                </a:solidFill>
                <a:latin typeface="Times New Roman" pitchFamily="18" charset="0"/>
                <a:cs typeface="Times New Roman" pitchFamily="18" charset="0"/>
              </a:rPr>
              <a:t>cette</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réunion</a:t>
            </a:r>
            <a:r>
              <a:rPr lang="en-US" b="1" dirty="0">
                <a:solidFill>
                  <a:srgbClr val="0070C0"/>
                </a:solidFill>
                <a:latin typeface="Times New Roman" pitchFamily="18" charset="0"/>
                <a:cs typeface="Times New Roman" pitchFamily="18" charset="0"/>
              </a:rPr>
              <a:t>..</a:t>
            </a:r>
          </a:p>
          <a:p>
            <a:pPr algn="ctr" eaLnBrk="1" hangingPunct="1">
              <a:spcBef>
                <a:spcPct val="20000"/>
              </a:spcBef>
              <a:defRPr/>
            </a:pPr>
            <a:r>
              <a:rPr lang="en-US" b="1" dirty="0">
                <a:solidFill>
                  <a:srgbClr val="0070C0"/>
                </a:solidFill>
                <a:latin typeface="Times New Roman" pitchFamily="18" charset="0"/>
                <a:cs typeface="Times New Roman" pitchFamily="18" charset="0"/>
              </a:rPr>
              <a:t>Merci ...</a:t>
            </a:r>
          </a:p>
        </p:txBody>
      </p:sp>
      <p:sp>
        <p:nvSpPr>
          <p:cNvPr id="121861" name="Espace réservé de la date 1">
            <a:extLst>
              <a:ext uri="{FF2B5EF4-FFF2-40B4-BE49-F238E27FC236}">
                <a16:creationId xmlns:a16="http://schemas.microsoft.com/office/drawing/2014/main" id="{D8A583F7-A571-470A-840B-03DE1CDA118C}"/>
              </a:ext>
            </a:extLst>
          </p:cNvPr>
          <p:cNvSpPr>
            <a:spLocks noGrp="1" noChangeArrowheads="1"/>
          </p:cNvSpPr>
          <p:nvPr>
            <p:ph type="dt" sz="quarter" idx="10"/>
          </p:nvPr>
        </p:nvSpPr>
        <p:spPr bwMode="auto">
          <a:xfrm>
            <a:off x="371475" y="623252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l" rtl="0" eaLnBrk="1" fontAlgn="base" hangingPunct="1">
              <a:spcBef>
                <a:spcPct val="0"/>
              </a:spcBef>
              <a:spcAft>
                <a:spcPct val="0"/>
              </a:spcAft>
              <a:defRPr sz="1200" kern="1200" smtClean="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A09F3726-25BC-4849-964F-67F4293A502C}" type="datetime4">
              <a:rPr lang="fr-FR" smtClean="0"/>
              <a:pPr>
                <a:defRPr/>
              </a:pPr>
              <a:t>20 juillet 2020</a:t>
            </a:fld>
            <a:endParaRPr lang="fr-FR" altLang="fr-FR">
              <a:latin typeface="Calibri" panose="020F0502020204030204" pitchFamily="34" charset="0"/>
            </a:endParaRPr>
          </a:p>
        </p:txBody>
      </p:sp>
      <p:sp>
        <p:nvSpPr>
          <p:cNvPr id="121862" name="Espace réservé du numéro de diapositive 2">
            <a:extLst>
              <a:ext uri="{FF2B5EF4-FFF2-40B4-BE49-F238E27FC236}">
                <a16:creationId xmlns:a16="http://schemas.microsoft.com/office/drawing/2014/main" id="{2C2A11FF-4B9A-46A2-A4C6-17C067C01BE3}"/>
              </a:ext>
            </a:extLst>
          </p:cNvPr>
          <p:cNvSpPr>
            <a:spLocks noGrp="1" noChangeArrowheads="1"/>
          </p:cNvSpPr>
          <p:nvPr>
            <p:ph type="sldNum" sz="quarter" idx="11"/>
          </p:nvPr>
        </p:nvSpPr>
        <p:spPr bwMode="auto">
          <a:xfrm>
            <a:off x="8035925" y="6218238"/>
            <a:ext cx="7842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6FC33BF0-3296-47B9-BB33-D8A6B24A86E0}" type="slidenum">
              <a:rPr lang="fr-FR" smtClean="0"/>
              <a:pPr>
                <a:defRPr/>
              </a:pPr>
              <a:t>12</a:t>
            </a:fld>
            <a:endParaRPr lang="fr-FR" altLang="fr-FR"/>
          </a:p>
        </p:txBody>
      </p:sp>
      <p:sp>
        <p:nvSpPr>
          <p:cNvPr id="121863" name="Titre 7">
            <a:extLst>
              <a:ext uri="{FF2B5EF4-FFF2-40B4-BE49-F238E27FC236}">
                <a16:creationId xmlns:a16="http://schemas.microsoft.com/office/drawing/2014/main" id="{B5D35B23-863D-4B5E-A5A1-655B030F9605}"/>
              </a:ext>
            </a:extLst>
          </p:cNvPr>
          <p:cNvSpPr>
            <a:spLocks noGrp="1" noChangeArrowheads="1"/>
          </p:cNvSpPr>
          <p:nvPr>
            <p:ph type="title"/>
          </p:nvPr>
        </p:nvSpPr>
        <p:spPr>
          <a:xfrm>
            <a:off x="684213" y="625475"/>
            <a:ext cx="7488237" cy="474663"/>
          </a:xfrm>
        </p:spPr>
        <p:txBody>
          <a:bodyPr/>
          <a:lstStyle/>
          <a:p>
            <a:r>
              <a:rPr lang="en-US" altLang="fr-FR">
                <a:solidFill>
                  <a:srgbClr val="0070C0"/>
                </a:solidFill>
              </a:rPr>
              <a:t>Avant de Conclure, </a:t>
            </a:r>
            <a:endParaRPr lang="fr-FR" alt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age 5" descr="Mirat Di Neride - Logo final.png">
            <a:extLst>
              <a:ext uri="{FF2B5EF4-FFF2-40B4-BE49-F238E27FC236}">
                <a16:creationId xmlns:a16="http://schemas.microsoft.com/office/drawing/2014/main" id="{75E0A04D-6E06-4348-AE2B-00BAF5F99A80}"/>
              </a:ext>
            </a:extLst>
          </p:cNvPr>
          <p:cNvPicPr>
            <a:picLocks noChangeAspect="1" noChangeArrowheads="1"/>
          </p:cNvPicPr>
          <p:nvPr/>
        </p:nvPicPr>
        <p:blipFill>
          <a:blip r:embed="rId3">
            <a:lum bright="50000"/>
            <a:extLst>
              <a:ext uri="{28A0092B-C50C-407E-A947-70E740481C1C}">
                <a14:useLocalDpi xmlns:a14="http://schemas.microsoft.com/office/drawing/2010/main" val="0"/>
              </a:ext>
            </a:extLst>
          </a:blip>
          <a:srcRect/>
          <a:stretch>
            <a:fillRect/>
          </a:stretch>
        </p:blipFill>
        <p:spPr bwMode="auto">
          <a:xfrm>
            <a:off x="1193800" y="1050925"/>
            <a:ext cx="615315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2">
            <a:extLst>
              <a:ext uri="{FF2B5EF4-FFF2-40B4-BE49-F238E27FC236}">
                <a16:creationId xmlns:a16="http://schemas.microsoft.com/office/drawing/2014/main" id="{F5AD5573-BE03-4F14-BB6B-D12B41E5DF21}"/>
              </a:ext>
            </a:extLst>
          </p:cNvPr>
          <p:cNvSpPr>
            <a:spLocks noChangeArrowheads="1"/>
          </p:cNvSpPr>
          <p:nvPr/>
        </p:nvSpPr>
        <p:spPr bwMode="auto">
          <a:xfrm>
            <a:off x="395288" y="430213"/>
            <a:ext cx="8064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fr-FR" sz="320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3C8201-E295-4FA4-9F08-DDFBB23795DC}"/>
              </a:ext>
            </a:extLst>
          </p:cNvPr>
          <p:cNvSpPr/>
          <p:nvPr/>
        </p:nvSpPr>
        <p:spPr>
          <a:xfrm rot="20914570">
            <a:off x="879422" y="2155914"/>
            <a:ext cx="6448438" cy="2862322"/>
          </a:xfrm>
          <a:prstGeom prst="rect">
            <a:avLst/>
          </a:prstGeom>
          <a:noFill/>
          <a:ln>
            <a:noFill/>
          </a:ln>
          <a:scene3d>
            <a:camera prst="orthographicFront"/>
            <a:lightRig rig="threePt" dir="t"/>
          </a:scene3d>
          <a:sp3d extrusionH="76200">
            <a:bevelT/>
            <a:extrusionClr>
              <a:srgbClr val="FF0000"/>
            </a:extrusionClr>
          </a:sp3d>
        </p:spPr>
        <p:txBody>
          <a:bodyPr>
            <a:spAutoFit/>
          </a:bodyPr>
          <a:lstStyle/>
          <a:p>
            <a:pPr algn="ctr" eaLnBrk="1" hangingPunct="1">
              <a:defRPr/>
            </a:pPr>
            <a:r>
              <a:rPr lang="fr-FR" sz="180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AGIR</a:t>
            </a:r>
          </a:p>
        </p:txBody>
      </p:sp>
      <p:sp>
        <p:nvSpPr>
          <p:cNvPr id="123909" name="Espace réservé de la date 1">
            <a:extLst>
              <a:ext uri="{FF2B5EF4-FFF2-40B4-BE49-F238E27FC236}">
                <a16:creationId xmlns:a16="http://schemas.microsoft.com/office/drawing/2014/main" id="{6DE02AE7-4011-47B9-A8F6-151C4F4229C8}"/>
              </a:ext>
            </a:extLst>
          </p:cNvPr>
          <p:cNvSpPr>
            <a:spLocks noGrp="1" noChangeArrowheads="1"/>
          </p:cNvSpPr>
          <p:nvPr>
            <p:ph type="dt" sz="quarter" idx="10"/>
          </p:nvPr>
        </p:nvSpPr>
        <p:spPr bwMode="auto">
          <a:xfrm>
            <a:off x="371475" y="623252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l" rtl="0" eaLnBrk="1" fontAlgn="base" hangingPunct="1">
              <a:spcBef>
                <a:spcPct val="0"/>
              </a:spcBef>
              <a:spcAft>
                <a:spcPct val="0"/>
              </a:spcAft>
              <a:defRPr sz="1200" kern="1200" smtClean="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A09F3726-25BC-4849-964F-67F4293A502C}" type="datetime4">
              <a:rPr lang="fr-FR" smtClean="0"/>
              <a:pPr>
                <a:defRPr/>
              </a:pPr>
              <a:t>20 juillet 2020</a:t>
            </a:fld>
            <a:endParaRPr lang="fr-FR" altLang="fr-FR">
              <a:latin typeface="Calibri" panose="020F0502020204030204" pitchFamily="34" charset="0"/>
            </a:endParaRPr>
          </a:p>
        </p:txBody>
      </p:sp>
      <p:sp>
        <p:nvSpPr>
          <p:cNvPr id="123910" name="Espace réservé du numéro de diapositive 2">
            <a:extLst>
              <a:ext uri="{FF2B5EF4-FFF2-40B4-BE49-F238E27FC236}">
                <a16:creationId xmlns:a16="http://schemas.microsoft.com/office/drawing/2014/main" id="{7D51E922-CD67-4C19-A370-D7A0907EEBA5}"/>
              </a:ext>
            </a:extLst>
          </p:cNvPr>
          <p:cNvSpPr>
            <a:spLocks noGrp="1" noChangeArrowheads="1"/>
          </p:cNvSpPr>
          <p:nvPr>
            <p:ph type="sldNum" sz="quarter" idx="11"/>
          </p:nvPr>
        </p:nvSpPr>
        <p:spPr bwMode="auto">
          <a:xfrm>
            <a:off x="8035925" y="6218238"/>
            <a:ext cx="7842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6FC33BF0-3296-47B9-BB33-D8A6B24A86E0}" type="slidenum">
              <a:rPr lang="fr-FR" smtClean="0"/>
              <a:pPr>
                <a:defRPr/>
              </a:pPr>
              <a:t>13</a:t>
            </a:fld>
            <a:endParaRPr lang="fr-FR" altLang="fr-FR"/>
          </a:p>
        </p:txBody>
      </p:sp>
      <p:sp>
        <p:nvSpPr>
          <p:cNvPr id="123911" name="Titre 6">
            <a:extLst>
              <a:ext uri="{FF2B5EF4-FFF2-40B4-BE49-F238E27FC236}">
                <a16:creationId xmlns:a16="http://schemas.microsoft.com/office/drawing/2014/main" id="{5F424119-ACE5-410C-96C8-5CDCAB14BDB2}"/>
              </a:ext>
            </a:extLst>
          </p:cNvPr>
          <p:cNvSpPr>
            <a:spLocks noGrp="1" noChangeArrowheads="1"/>
          </p:cNvSpPr>
          <p:nvPr>
            <p:ph type="title"/>
          </p:nvPr>
        </p:nvSpPr>
        <p:spPr>
          <a:xfrm>
            <a:off x="684213" y="625475"/>
            <a:ext cx="7488237" cy="474663"/>
          </a:xfrm>
        </p:spPr>
        <p:txBody>
          <a:bodyPr/>
          <a:lstStyle/>
          <a:p>
            <a:r>
              <a:rPr lang="en-US" altLang="fr-FR">
                <a:solidFill>
                  <a:srgbClr val="0070C0"/>
                </a:solidFill>
              </a:rPr>
              <a:t>Il ne nous reste plus qu’à…</a:t>
            </a:r>
            <a:endParaRPr lang="fr-FR" altLang="fr-F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re 1">
            <a:extLst>
              <a:ext uri="{FF2B5EF4-FFF2-40B4-BE49-F238E27FC236}">
                <a16:creationId xmlns:a16="http://schemas.microsoft.com/office/drawing/2014/main" id="{8C9CA92D-6469-440B-8F76-9BC00EE5FF71}"/>
              </a:ext>
            </a:extLst>
          </p:cNvPr>
          <p:cNvSpPr>
            <a:spLocks noGrp="1" noChangeArrowheads="1"/>
          </p:cNvSpPr>
          <p:nvPr>
            <p:ph type="ctrTitle"/>
          </p:nvPr>
        </p:nvSpPr>
        <p:spPr>
          <a:xfrm>
            <a:off x="251520" y="5589240"/>
            <a:ext cx="5904656" cy="1008112"/>
          </a:xfrm>
        </p:spPr>
        <p:txBody>
          <a:bodyPr/>
          <a:lstStyle/>
          <a:p>
            <a:pPr algn="ctr"/>
            <a:r>
              <a:rPr lang="fr-FR" altLang="fr-FR" dirty="0"/>
              <a:t>Merci de votre attention</a:t>
            </a:r>
            <a:br>
              <a:rPr lang="fr-FR" altLang="fr-FR" sz="5400" dirty="0"/>
            </a:br>
            <a:endParaRPr lang="fr-FR" altLang="fr-F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p:txBody>
          <a:bodyPr/>
          <a:lstStyle/>
          <a:p>
            <a:endParaRPr lang="fr-FR" dirty="0"/>
          </a:p>
          <a:p>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2</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Votre Intervenant</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
        <p:nvSpPr>
          <p:cNvPr id="2" name="Espace réservé du contenu 3">
            <a:extLst>
              <a:ext uri="{FF2B5EF4-FFF2-40B4-BE49-F238E27FC236}">
                <a16:creationId xmlns:a16="http://schemas.microsoft.com/office/drawing/2014/main" id="{C26940F1-869F-4A8B-A204-23A6113BA467}"/>
              </a:ext>
            </a:extLst>
          </p:cNvPr>
          <p:cNvSpPr txBox="1">
            <a:spLocks/>
          </p:cNvSpPr>
          <p:nvPr/>
        </p:nvSpPr>
        <p:spPr>
          <a:xfrm>
            <a:off x="455822" y="1402673"/>
            <a:ext cx="5101600" cy="4114560"/>
          </a:xfrm>
          <a:prstGeom prst="rect">
            <a:avLst/>
          </a:prstGeom>
        </p:spPr>
        <p:txBody>
          <a:bodyPr>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004B95"/>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just"/>
            <a:r>
              <a:rPr lang="fr-FR" dirty="0">
                <a:latin typeface="Times New Roman" panose="02020603050405020304" pitchFamily="18" charset="0"/>
                <a:cs typeface="Times New Roman" panose="02020603050405020304" pitchFamily="18" charset="0"/>
              </a:rPr>
              <a:t>Didier SPELLA - Dirigeant de MIRAT DI NERIDE - Expert en stratégie des entreprises et en cybercriminalité</a:t>
            </a:r>
          </a:p>
          <a:p>
            <a:pPr algn="just"/>
            <a:r>
              <a:rPr lang="fr-FR" dirty="0">
                <a:latin typeface="Times New Roman" panose="02020603050405020304" pitchFamily="18" charset="0"/>
                <a:cs typeface="Times New Roman" panose="02020603050405020304" pitchFamily="18" charset="0"/>
              </a:rPr>
              <a:t>Co-fondateur de CMCS (Charente-Maritime Cyber Sécurité) dont la deuxième édition en 2019 a réuni près de 450 participants et plus de 60 intervenants pendant 3 jours à La Rochelle.</a:t>
            </a:r>
          </a:p>
          <a:p>
            <a:pPr algn="just"/>
            <a:r>
              <a:rPr lang="fr-FR" dirty="0">
                <a:latin typeface="Times New Roman" panose="02020603050405020304" pitchFamily="18" charset="0"/>
                <a:cs typeface="Times New Roman" panose="02020603050405020304" pitchFamily="18" charset="0"/>
              </a:rPr>
              <a:t>Responsable Bureau CLUSIR - Nouvelle Aquitaine Ouest (La Rochelle – Niort – Cognac)</a:t>
            </a:r>
          </a:p>
          <a:p>
            <a:pPr algn="just"/>
            <a:r>
              <a:rPr lang="fr-FR" dirty="0">
                <a:latin typeface="Times New Roman" panose="02020603050405020304" pitchFamily="18" charset="0"/>
                <a:cs typeface="Times New Roman" panose="02020603050405020304" pitchFamily="18" charset="0"/>
              </a:rPr>
              <a:t>Ancien Officier Supérieur de l’Armée de l’Air, expert en réseau et continuité des Affaires dans une multinationale américaine, j’ai toujours été passionné par la problématique de la cyber sécurité et notamment le conflit qui peut exister entre le cybermonde et la sécurité. Comment pouvons-nous positionner l’être humain confronté au dilemme liberté-sécurité.</a:t>
            </a:r>
          </a:p>
        </p:txBody>
      </p:sp>
      <p:pic>
        <p:nvPicPr>
          <p:cNvPr id="8" name="Image 7">
            <a:extLst>
              <a:ext uri="{FF2B5EF4-FFF2-40B4-BE49-F238E27FC236}">
                <a16:creationId xmlns:a16="http://schemas.microsoft.com/office/drawing/2014/main" id="{57454899-DCC2-4221-8007-33D257A6C20D}"/>
              </a:ext>
            </a:extLst>
          </p:cNvPr>
          <p:cNvPicPr>
            <a:picLocks noChangeAspect="1"/>
          </p:cNvPicPr>
          <p:nvPr/>
        </p:nvPicPr>
        <p:blipFill>
          <a:blip r:embed="rId2"/>
          <a:stretch>
            <a:fillRect/>
          </a:stretch>
        </p:blipFill>
        <p:spPr>
          <a:xfrm>
            <a:off x="5967219" y="1368061"/>
            <a:ext cx="2627604" cy="3950550"/>
          </a:xfrm>
          <a:prstGeom prst="rect">
            <a:avLst/>
          </a:prstGeom>
        </p:spPr>
      </p:pic>
      <p:pic>
        <p:nvPicPr>
          <p:cNvPr id="14" name="Image 13">
            <a:extLst>
              <a:ext uri="{FF2B5EF4-FFF2-40B4-BE49-F238E27FC236}">
                <a16:creationId xmlns:a16="http://schemas.microsoft.com/office/drawing/2014/main" id="{36A7E4D7-750F-49EF-879C-8F06A44E81FE}"/>
              </a:ext>
            </a:extLst>
          </p:cNvPr>
          <p:cNvPicPr>
            <a:picLocks noChangeAspect="1"/>
          </p:cNvPicPr>
          <p:nvPr/>
        </p:nvPicPr>
        <p:blipFill>
          <a:blip r:embed="rId3"/>
          <a:stretch>
            <a:fillRect/>
          </a:stretch>
        </p:blipFill>
        <p:spPr>
          <a:xfrm>
            <a:off x="3611797" y="5286010"/>
            <a:ext cx="1920406" cy="1066892"/>
          </a:xfrm>
          <a:prstGeom prst="rect">
            <a:avLst/>
          </a:prstGeom>
        </p:spPr>
      </p:pic>
    </p:spTree>
    <p:extLst>
      <p:ext uri="{BB962C8B-B14F-4D97-AF65-F5344CB8AC3E}">
        <p14:creationId xmlns:p14="http://schemas.microsoft.com/office/powerpoint/2010/main" val="123624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B15D3-3A1B-44E8-9FB0-409AE6B8E1BF}"/>
              </a:ext>
            </a:extLst>
          </p:cNvPr>
          <p:cNvSpPr>
            <a:spLocks noGrp="1"/>
          </p:cNvSpPr>
          <p:nvPr>
            <p:ph type="ctrTitle"/>
          </p:nvPr>
        </p:nvSpPr>
        <p:spPr/>
        <p:txBody>
          <a:bodyPr/>
          <a:lstStyle/>
          <a:p>
            <a:r>
              <a:rPr lang="fr-FR" dirty="0"/>
              <a:t>EBIOS </a:t>
            </a:r>
            <a:r>
              <a:rPr lang="fr-FR" i="1" dirty="0"/>
              <a:t>RISK MANAGER</a:t>
            </a:r>
            <a:br>
              <a:rPr lang="fr-FR" i="1" dirty="0"/>
            </a:br>
            <a:br>
              <a:rPr lang="fr-FR" sz="1400" i="1" dirty="0"/>
            </a:br>
            <a:endParaRPr lang="fr-FR" i="1" dirty="0"/>
          </a:p>
        </p:txBody>
      </p:sp>
    </p:spTree>
    <p:extLst>
      <p:ext uri="{BB962C8B-B14F-4D97-AF65-F5344CB8AC3E}">
        <p14:creationId xmlns:p14="http://schemas.microsoft.com/office/powerpoint/2010/main" val="396548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4</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Présentation de la formation</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
        <p:nvSpPr>
          <p:cNvPr id="4" name="Rectangle 3">
            <a:extLst>
              <a:ext uri="{FF2B5EF4-FFF2-40B4-BE49-F238E27FC236}">
                <a16:creationId xmlns:a16="http://schemas.microsoft.com/office/drawing/2014/main" id="{773D6F64-EC4D-4A9E-AAC7-C89B6DE1BAAE}"/>
              </a:ext>
            </a:extLst>
          </p:cNvPr>
          <p:cNvSpPr/>
          <p:nvPr/>
        </p:nvSpPr>
        <p:spPr>
          <a:xfrm>
            <a:off x="395536" y="1386610"/>
            <a:ext cx="7859424" cy="3693319"/>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Cette formation s’adresse en priorité aux dirigeants et responsables d’entreprises. Elle permet de comprendre l’analyse de risques au travers de la méthode </a:t>
            </a:r>
            <a:r>
              <a:rPr lang="fr-FR" dirty="0" err="1">
                <a:latin typeface="Times New Roman" panose="02020603050405020304" pitchFamily="18" charset="0"/>
                <a:cs typeface="Times New Roman" panose="02020603050405020304" pitchFamily="18" charset="0"/>
              </a:rPr>
              <a:t>EBios</a:t>
            </a:r>
            <a:r>
              <a:rPr lang="fr-FR" dirty="0">
                <a:latin typeface="Times New Roman" panose="02020603050405020304" pitchFamily="18" charset="0"/>
                <a:cs typeface="Times New Roman" panose="02020603050405020304" pitchFamily="18" charset="0"/>
              </a:rPr>
              <a:t> Risk Manager.</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D’un côté pratique, elle présente les 5 ateliers qui structurent la méthode (voir page suivante). Ceux-ci permettent ainsi aux apprenants de se familiariser avec la méthode. Ils seront orientés sur leurs domaines d’activité. Ils se complètent en final par une analyse grandeur nature.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Elle se déroule sur 2 jours.</a:t>
            </a:r>
          </a:p>
          <a:p>
            <a:pPr algn="just"/>
            <a:r>
              <a:rPr lang="fr-FR" dirty="0">
                <a:latin typeface="Times New Roman" panose="02020603050405020304" pitchFamily="18" charset="0"/>
                <a:cs typeface="Times New Roman" panose="02020603050405020304" pitchFamily="18" charset="0"/>
              </a:rPr>
              <a:t>Le premier jour permet d’étudier le déroulement des 3 premiers ateliers.</a:t>
            </a:r>
          </a:p>
          <a:p>
            <a:pPr algn="just"/>
            <a:r>
              <a:rPr lang="fr-FR" dirty="0">
                <a:latin typeface="Times New Roman" panose="02020603050405020304" pitchFamily="18" charset="0"/>
                <a:cs typeface="Times New Roman" panose="02020603050405020304" pitchFamily="18" charset="0"/>
              </a:rPr>
              <a:t>Le deuxième jour permet de de poursuivre cette étude sur les ateliers 4 &amp; 5. </a:t>
            </a:r>
          </a:p>
          <a:p>
            <a:pPr marL="0" indent="0" algn="just">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68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5</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Présentation de la formation</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pic>
        <p:nvPicPr>
          <p:cNvPr id="2" name="Image 1">
            <a:extLst>
              <a:ext uri="{FF2B5EF4-FFF2-40B4-BE49-F238E27FC236}">
                <a16:creationId xmlns:a16="http://schemas.microsoft.com/office/drawing/2014/main" id="{DBDA04A9-3948-403B-952F-F1CCCF46E438}"/>
              </a:ext>
            </a:extLst>
          </p:cNvPr>
          <p:cNvPicPr>
            <a:picLocks noChangeAspect="1"/>
          </p:cNvPicPr>
          <p:nvPr/>
        </p:nvPicPr>
        <p:blipFill>
          <a:blip r:embed="rId2"/>
          <a:stretch>
            <a:fillRect/>
          </a:stretch>
        </p:blipFill>
        <p:spPr>
          <a:xfrm>
            <a:off x="1187624" y="2233197"/>
            <a:ext cx="7055768" cy="4025076"/>
          </a:xfrm>
          <a:prstGeom prst="rect">
            <a:avLst/>
          </a:prstGeom>
        </p:spPr>
      </p:pic>
      <p:sp>
        <p:nvSpPr>
          <p:cNvPr id="7" name="Espace réservé du contenu 6">
            <a:extLst>
              <a:ext uri="{FF2B5EF4-FFF2-40B4-BE49-F238E27FC236}">
                <a16:creationId xmlns:a16="http://schemas.microsoft.com/office/drawing/2014/main" id="{70E268F1-A9D2-434B-A9D5-825A6F549799}"/>
              </a:ext>
            </a:extLst>
          </p:cNvPr>
          <p:cNvSpPr>
            <a:spLocks noGrp="1"/>
          </p:cNvSpPr>
          <p:nvPr>
            <p:ph idx="1"/>
          </p:nvPr>
        </p:nvSpPr>
        <p:spPr>
          <a:xfrm>
            <a:off x="251520" y="1163167"/>
            <a:ext cx="8784975" cy="5040312"/>
          </a:xfrm>
        </p:spPr>
        <p:txBody>
          <a:bodyPr/>
          <a:lstStyle/>
          <a:p>
            <a:pPr marL="0" indent="0">
              <a:buNone/>
            </a:pPr>
            <a:r>
              <a:rPr lang="fr-FR" sz="1600" dirty="0"/>
              <a:t>Comme pour la méthode, cette formation suit le déroulement de la méthode afin de faire comprendre son côté récursif, basé sur le même principe de la boucle d’amélioration continue plus connue sous le terme de PDCA.</a:t>
            </a:r>
          </a:p>
        </p:txBody>
      </p:sp>
    </p:spTree>
    <p:extLst>
      <p:ext uri="{BB962C8B-B14F-4D97-AF65-F5344CB8AC3E}">
        <p14:creationId xmlns:p14="http://schemas.microsoft.com/office/powerpoint/2010/main" val="34282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a:xfrm>
            <a:off x="251520" y="1147764"/>
            <a:ext cx="8784975" cy="5040312"/>
          </a:xfrm>
        </p:spPr>
        <p:txBody>
          <a:bodyPr/>
          <a:lstStyle/>
          <a:p>
            <a:pPr marL="0" indent="0">
              <a:buNone/>
            </a:pPr>
            <a:r>
              <a:rPr lang="fr-FR" sz="1600" dirty="0"/>
              <a:t>Introduction </a:t>
            </a:r>
          </a:p>
          <a:p>
            <a:pPr marL="0" indent="0">
              <a:buNone/>
            </a:pPr>
            <a:r>
              <a:rPr lang="fr-FR" sz="1600" b="0" dirty="0"/>
              <a:t>Objectif : obtenir l’accord des apprenants sur le cadre de la formation.. </a:t>
            </a:r>
          </a:p>
          <a:p>
            <a:r>
              <a:rPr lang="fr-FR" sz="1600" b="0" dirty="0"/>
              <a:t>Accueil des apprenants </a:t>
            </a:r>
          </a:p>
          <a:p>
            <a:r>
              <a:rPr lang="fr-FR" sz="1600" b="0" dirty="0"/>
              <a:t>Recueil des attentes des apprenants</a:t>
            </a:r>
          </a:p>
          <a:p>
            <a:r>
              <a:rPr lang="fr-FR" sz="1600" b="0" dirty="0"/>
              <a:t>Règles et programme </a:t>
            </a:r>
          </a:p>
          <a:p>
            <a:pPr marL="0" indent="0">
              <a:buNone/>
            </a:pPr>
            <a:endParaRPr lang="fr-FR" sz="1600" dirty="0"/>
          </a:p>
          <a:p>
            <a:pPr marL="0" indent="0">
              <a:buNone/>
            </a:pPr>
            <a:r>
              <a:rPr lang="fr-FR" sz="1600" dirty="0"/>
              <a:t>Objectif : Faire comprendre comment réunir les éléments nécessaires pour adapter la  gestion des risques au contexte particulier du sujet de l'étude. </a:t>
            </a:r>
          </a:p>
          <a:p>
            <a:r>
              <a:rPr lang="fr-FR" sz="1600" b="0" dirty="0"/>
              <a:t>Présentation du déroulement de l’atelier </a:t>
            </a:r>
          </a:p>
          <a:p>
            <a:r>
              <a:rPr lang="fr-FR" sz="1600" b="0" dirty="0"/>
              <a:t>Valeurs métier et biens supports </a:t>
            </a:r>
          </a:p>
          <a:p>
            <a:r>
              <a:rPr lang="fr-FR" sz="1600" b="0" dirty="0"/>
              <a:t>Événements redoutés (ER), impacts et gravité </a:t>
            </a:r>
          </a:p>
          <a:p>
            <a:r>
              <a:rPr lang="fr-FR" sz="1600" b="0" dirty="0"/>
              <a:t>Socle de sécurité </a:t>
            </a:r>
          </a:p>
          <a:p>
            <a:r>
              <a:rPr lang="fr-FR" sz="1600" b="0" dirty="0"/>
              <a:t>Mesures issues de l'atelier </a:t>
            </a:r>
          </a:p>
          <a:p>
            <a:r>
              <a:rPr lang="fr-FR" sz="1600" b="0" dirty="0"/>
              <a:t>Exercice(s) </a:t>
            </a:r>
          </a:p>
          <a:p>
            <a:pPr marL="0" indent="0">
              <a:buNone/>
            </a:pPr>
            <a:endParaRPr lang="fr-FR" sz="1600" b="0" dirty="0"/>
          </a:p>
          <a:p>
            <a:pPr marL="0" indent="0">
              <a:buNone/>
            </a:pPr>
            <a:r>
              <a:rPr lang="fr-FR" sz="1600" b="0" dirty="0"/>
              <a:t>Cet atelier vise à identifier l’objet de l’étude, les participants aux ateliers et le cadre temporel. Au cours de cet atelier, nous recensons les missions, de valeurs métier  et biens supports relatifs à l’objet étudié. Nous identifions événements redoutés associés aux valeurs métier et évaluez la gravité de leurs impacts. Nous définissons également le socle de sécurité et les écarts. </a:t>
            </a:r>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6</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a:xfrm>
            <a:off x="251521" y="625788"/>
            <a:ext cx="8892480" cy="474662"/>
          </a:xfrm>
        </p:spPr>
        <p:txBody>
          <a:bodyPr/>
          <a:lstStyle/>
          <a:p>
            <a:r>
              <a:rPr lang="fr-FR" dirty="0"/>
              <a:t>Introduction et Atelier 1 – Cadrage et socle de sécurité (J1-2h) </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212406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p:txBody>
          <a:bodyPr/>
          <a:lstStyle/>
          <a:p>
            <a:pPr marL="0" indent="0">
              <a:buNone/>
            </a:pPr>
            <a:r>
              <a:rPr lang="fr-FR" sz="1600" b="0" dirty="0"/>
              <a:t>Objectif : Faire comprendre comment identifier et analyser l'origine des risques : les couples sources de risques (SR) / objectifs visés (OV) </a:t>
            </a:r>
          </a:p>
          <a:p>
            <a:r>
              <a:rPr lang="fr-FR" sz="1600" b="0" dirty="0"/>
              <a:t>Présentation du déroulement de l’atelier </a:t>
            </a:r>
          </a:p>
          <a:p>
            <a:r>
              <a:rPr lang="fr-FR" sz="1600" b="0" dirty="0"/>
              <a:t>Couples sources de risques (SR) / objectifs visés (OV) </a:t>
            </a:r>
          </a:p>
          <a:p>
            <a:r>
              <a:rPr lang="fr-FR" sz="1600" b="0" dirty="0"/>
              <a:t>Mesures issues de l'atelier </a:t>
            </a:r>
          </a:p>
          <a:p>
            <a:r>
              <a:rPr lang="fr-FR" sz="1600" b="0" dirty="0"/>
              <a:t>Exercice(s)</a:t>
            </a:r>
          </a:p>
          <a:p>
            <a:endParaRPr lang="fr-FR" sz="1600" b="0" dirty="0"/>
          </a:p>
          <a:p>
            <a:pPr marL="0" indent="0">
              <a:buNone/>
            </a:pPr>
            <a:r>
              <a:rPr lang="fr-FR" sz="1600" b="0" dirty="0"/>
              <a:t>Dans ce deuxième atelier, nous identifions et caractérisons les sources de risque (SR) et leurs objectifs de haut niveau, appelés objectifs visés (OV). Les couples SR/OV jugés les plus pertinents sont retenus au terme de cet atelier. Les résultats seront formalisés dans une cartographie des sources de risque. </a:t>
            </a:r>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7</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Atelier 2 –Sources de risque (J1-2h)</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312376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p:txBody>
          <a:bodyPr/>
          <a:lstStyle/>
          <a:p>
            <a:pPr marL="0" indent="0">
              <a:buNone/>
            </a:pPr>
            <a:r>
              <a:rPr lang="fr-FR" sz="1600" b="0" dirty="0"/>
              <a:t>Objectif : Expliquer comment élaborer les scénarios stratégiques.</a:t>
            </a:r>
          </a:p>
          <a:p>
            <a:r>
              <a:rPr lang="fr-FR" sz="1600" b="0" dirty="0"/>
              <a:t>Présentation du déroulement de l’atelier </a:t>
            </a:r>
          </a:p>
          <a:p>
            <a:r>
              <a:rPr lang="fr-FR" sz="1600" b="0" dirty="0"/>
              <a:t>Parties prenantes : identification </a:t>
            </a:r>
          </a:p>
          <a:p>
            <a:r>
              <a:rPr lang="fr-FR" sz="1600" b="0" dirty="0"/>
              <a:t>Parties prenantes : évaluation </a:t>
            </a:r>
          </a:p>
          <a:p>
            <a:r>
              <a:rPr lang="fr-FR" sz="1600" b="0" dirty="0"/>
              <a:t>Scénarios stratégiques </a:t>
            </a:r>
          </a:p>
          <a:p>
            <a:r>
              <a:rPr lang="fr-FR" sz="1600" b="0" dirty="0"/>
              <a:t>Mesures issues de l'atelier </a:t>
            </a:r>
          </a:p>
          <a:p>
            <a:r>
              <a:rPr lang="fr-FR" sz="1600" b="0" dirty="0"/>
              <a:t>Exercice(s)</a:t>
            </a:r>
          </a:p>
          <a:p>
            <a:endParaRPr lang="fr-FR" sz="1600" b="0" dirty="0"/>
          </a:p>
          <a:p>
            <a:pPr marL="0" indent="0">
              <a:buNone/>
            </a:pPr>
            <a:r>
              <a:rPr lang="fr-FR" sz="1600" b="0" dirty="0"/>
              <a:t>Dans ce troisième atelier 3, nous vous faisons acquérir une vision claire de l’écosystème et établir une cartographie de menace numérique de celui-ci vis-à-vis de l’objet étudié. Ceci va vous permettre de bâtir des scénarios de haut niveau, appelés                      scénarios stratégiques. Ils représentent les chemins d’attaque qu’une source de risque est susceptible d’emprunter pour atteindre son objectif. Ces scénarios se conçoivent à l’échelle de l’écosystème et des valeurs métier de l’objet étudié. Ils sont évalués en termes de gravité. À l’issue de cet atelier, vous pouvez déjà définir des mesures de sécurité sur l’écosystème. </a:t>
            </a:r>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8</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Atelier 3 – Scénarios stratégiques (J1-2h) </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46364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DC6B0C1-913D-4E99-851F-D8E05FCBC6EA}"/>
              </a:ext>
            </a:extLst>
          </p:cNvPr>
          <p:cNvSpPr>
            <a:spLocks noGrp="1"/>
          </p:cNvSpPr>
          <p:nvPr>
            <p:ph idx="1"/>
          </p:nvPr>
        </p:nvSpPr>
        <p:spPr/>
        <p:txBody>
          <a:bodyPr/>
          <a:lstStyle/>
          <a:p>
            <a:pPr marL="0" indent="0">
              <a:buNone/>
            </a:pPr>
            <a:r>
              <a:rPr lang="fr-FR" sz="1600" b="0" dirty="0"/>
              <a:t>Objectif : Expliquer comment élaborer les scénarios opérationnels.</a:t>
            </a:r>
          </a:p>
          <a:p>
            <a:r>
              <a:rPr lang="fr-FR" sz="1600" b="0" dirty="0"/>
              <a:t>Présentation du déroulement de l’atelier </a:t>
            </a:r>
          </a:p>
          <a:p>
            <a:r>
              <a:rPr lang="fr-FR" sz="1600" b="0" dirty="0"/>
              <a:t>Scénarios opérationnels </a:t>
            </a:r>
          </a:p>
          <a:p>
            <a:r>
              <a:rPr lang="fr-FR" sz="1600" b="0" dirty="0"/>
              <a:t>Mesures issues de l'atelier </a:t>
            </a:r>
          </a:p>
          <a:p>
            <a:r>
              <a:rPr lang="fr-FR" sz="1600" b="0" dirty="0"/>
              <a:t>Exercice(s)</a:t>
            </a:r>
          </a:p>
          <a:p>
            <a:endParaRPr lang="fr-FR" sz="1600" b="0" dirty="0"/>
          </a:p>
          <a:p>
            <a:pPr marL="0" indent="0">
              <a:buNone/>
            </a:pPr>
            <a:r>
              <a:rPr lang="fr-FR" sz="1600" b="0" dirty="0"/>
              <a:t>Le but de ce quatrième atelier est de construire des scénarios techniques reprenant les modes opératoires susceptibles d’être utilisés par les sources de risque pour réaliser les scénarios stratégiques. Cet atelier adopte une démarche similaire à celle de l’atelier précédent mais se concentre sur les biens supports critiques. Nous évaluons  ensuite le niveau de vraisemblance des scénarios opérationnels obtenus. </a:t>
            </a:r>
          </a:p>
        </p:txBody>
      </p:sp>
      <p:sp>
        <p:nvSpPr>
          <p:cNvPr id="3" name="Espace réservé du numéro de diapositive 2">
            <a:extLst>
              <a:ext uri="{FF2B5EF4-FFF2-40B4-BE49-F238E27FC236}">
                <a16:creationId xmlns:a16="http://schemas.microsoft.com/office/drawing/2014/main" id="{4E595B7C-1496-42BF-8EF9-3D3699F9E46E}"/>
              </a:ext>
            </a:extLst>
          </p:cNvPr>
          <p:cNvSpPr>
            <a:spLocks noGrp="1"/>
          </p:cNvSpPr>
          <p:nvPr>
            <p:ph type="sldNum" sz="quarter" idx="12"/>
          </p:nvPr>
        </p:nvSpPr>
        <p:spPr/>
        <p:txBody>
          <a:bodyPr/>
          <a:lstStyle/>
          <a:p>
            <a:fld id="{C7CABDCD-2784-4C31-B1F6-A6C20484192E}" type="slidenum">
              <a:rPr lang="fr-FR" smtClean="0"/>
              <a:pPr/>
              <a:t>9</a:t>
            </a:fld>
            <a:endParaRPr lang="fr-FR"/>
          </a:p>
        </p:txBody>
      </p:sp>
      <p:sp>
        <p:nvSpPr>
          <p:cNvPr id="6" name="Titre 5">
            <a:extLst>
              <a:ext uri="{FF2B5EF4-FFF2-40B4-BE49-F238E27FC236}">
                <a16:creationId xmlns:a16="http://schemas.microsoft.com/office/drawing/2014/main" id="{EC328F5A-36A8-475A-8965-9870FFE0AB7E}"/>
              </a:ext>
            </a:extLst>
          </p:cNvPr>
          <p:cNvSpPr>
            <a:spLocks noGrp="1"/>
          </p:cNvSpPr>
          <p:nvPr>
            <p:ph type="title"/>
          </p:nvPr>
        </p:nvSpPr>
        <p:spPr/>
        <p:txBody>
          <a:bodyPr/>
          <a:lstStyle/>
          <a:p>
            <a:r>
              <a:rPr lang="fr-FR" dirty="0"/>
              <a:t>Atelier 4 – Scénarios opérationnels ( J2-1h30)</a:t>
            </a:r>
          </a:p>
        </p:txBody>
      </p:sp>
      <p:sp>
        <p:nvSpPr>
          <p:cNvPr id="5" name="Espace réservé de la date 4">
            <a:extLst>
              <a:ext uri="{FF2B5EF4-FFF2-40B4-BE49-F238E27FC236}">
                <a16:creationId xmlns:a16="http://schemas.microsoft.com/office/drawing/2014/main" id="{9ADBD285-6C04-46F4-9E84-2B24FEE6307F}"/>
              </a:ext>
            </a:extLst>
          </p:cNvPr>
          <p:cNvSpPr>
            <a:spLocks noGrp="1"/>
          </p:cNvSpPr>
          <p:nvPr>
            <p:ph type="dt" sz="half" idx="2"/>
          </p:nvPr>
        </p:nvSpPr>
        <p:spPr/>
        <p:txBody>
          <a:bodyPr/>
          <a:lstStyle/>
          <a:p>
            <a:fld id="{736F4E5A-6D05-4755-9996-51DB65CBD628}" type="datetime1">
              <a:rPr lang="fr-FR" smtClean="0"/>
              <a:t>20/07/2020</a:t>
            </a:fld>
            <a:endParaRPr lang="fr-FR"/>
          </a:p>
        </p:txBody>
      </p:sp>
    </p:spTree>
    <p:extLst>
      <p:ext uri="{BB962C8B-B14F-4D97-AF65-F5344CB8AC3E}">
        <p14:creationId xmlns:p14="http://schemas.microsoft.com/office/powerpoint/2010/main" val="537847182"/>
      </p:ext>
    </p:extLst>
  </p:cSld>
  <p:clrMapOvr>
    <a:masterClrMapping/>
  </p:clrMapOvr>
</p:sld>
</file>

<file path=ppt/theme/theme1.xml><?xml version="1.0" encoding="utf-8"?>
<a:theme xmlns:a="http://schemas.openxmlformats.org/drawingml/2006/main" name="ppt_jaune_off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Thème Office">
      <a:majorFont>
        <a:latin typeface="Arial"/>
        <a:ea typeface=""/>
        <a:cs typeface="Arial"/>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ppt_jaune_offre</Template>
  <TotalTime>1636</TotalTime>
  <Words>1056</Words>
  <Application>Microsoft Office PowerPoint</Application>
  <PresentationFormat>Affichage à l'écran (4:3)</PresentationFormat>
  <Paragraphs>111</Paragraphs>
  <Slides>14</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Times New Roman</vt:lpstr>
      <vt:lpstr>Wingdings</vt:lpstr>
      <vt:lpstr>ppt_jaune_offre</vt:lpstr>
      <vt:lpstr>Nouvel enjeu des décideurs</vt:lpstr>
      <vt:lpstr>Votre Intervenant</vt:lpstr>
      <vt:lpstr>EBIOS RISK MANAGER  </vt:lpstr>
      <vt:lpstr>Présentation de la formation</vt:lpstr>
      <vt:lpstr>Présentation de la formation</vt:lpstr>
      <vt:lpstr>Introduction et Atelier 1 – Cadrage et socle de sécurité (J1-2h) </vt:lpstr>
      <vt:lpstr>Atelier 2 –Sources de risque (J1-2h)</vt:lpstr>
      <vt:lpstr>Atelier 3 – Scénarios stratégiques (J1-2h) </vt:lpstr>
      <vt:lpstr>Atelier 4 – Scénarios opérationnels ( J2-1h30)</vt:lpstr>
      <vt:lpstr>Atelier 5 – Traitement du risque (J2-1h30)</vt:lpstr>
      <vt:lpstr>Étude de cas (J2- 3h)</vt:lpstr>
      <vt:lpstr>Avant de Conclure, </vt:lpstr>
      <vt:lpstr>Il ne nous reste plus qu’à…</vt:lpstr>
      <vt:lpstr>Merci de votre attention </vt:lpstr>
    </vt:vector>
  </TitlesOfParts>
  <Company>CNFPT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LE BIHAN Isabelle</dc:creator>
  <cp:lastModifiedBy>Didier SPELLA</cp:lastModifiedBy>
  <cp:revision>219</cp:revision>
  <dcterms:created xsi:type="dcterms:W3CDTF">2013-09-09T09:17:34Z</dcterms:created>
  <dcterms:modified xsi:type="dcterms:W3CDTF">2020-07-20T13:12:03Z</dcterms:modified>
</cp:coreProperties>
</file>